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Rubik Medium"/>
      <p:regular r:id="rId42"/>
      <p:bold r:id="rId43"/>
      <p:italic r:id="rId44"/>
      <p:boldItalic r:id="rId45"/>
    </p:embeddedFont>
    <p:embeddedFont>
      <p:font typeface="Roboto"/>
      <p:regular r:id="rId46"/>
      <p:bold r:id="rId47"/>
      <p:italic r:id="rId48"/>
      <p:boldItalic r:id="rId49"/>
    </p:embeddedFont>
    <p:embeddedFont>
      <p:font typeface="Rubik Light"/>
      <p:regular r:id="rId50"/>
      <p:bold r:id="rId51"/>
      <p:italic r:id="rId52"/>
      <p:boldItalic r:id="rId53"/>
    </p:embeddedFont>
    <p:embeddedFont>
      <p:font typeface="Rubik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ubikMedium-regular.fntdata"/><Relationship Id="rId41" Type="http://schemas.openxmlformats.org/officeDocument/2006/relationships/slide" Target="slides/slide36.xml"/><Relationship Id="rId44" Type="http://schemas.openxmlformats.org/officeDocument/2006/relationships/font" Target="fonts/RubikMedium-italic.fntdata"/><Relationship Id="rId43" Type="http://schemas.openxmlformats.org/officeDocument/2006/relationships/font" Target="fonts/RubikMedium-bold.fntdata"/><Relationship Id="rId46" Type="http://schemas.openxmlformats.org/officeDocument/2006/relationships/font" Target="fonts/Roboto-regular.fntdata"/><Relationship Id="rId45" Type="http://schemas.openxmlformats.org/officeDocument/2006/relationships/font" Target="fonts/Rubik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ubikLight-bold.fntdata"/><Relationship Id="rId50" Type="http://schemas.openxmlformats.org/officeDocument/2006/relationships/font" Target="fonts/RubikLight-regular.fntdata"/><Relationship Id="rId53" Type="http://schemas.openxmlformats.org/officeDocument/2006/relationships/font" Target="fonts/RubikLight-boldItalic.fntdata"/><Relationship Id="rId52" Type="http://schemas.openxmlformats.org/officeDocument/2006/relationships/font" Target="fonts/RubikLight-italic.fntdata"/><Relationship Id="rId11" Type="http://schemas.openxmlformats.org/officeDocument/2006/relationships/slide" Target="slides/slide6.xml"/><Relationship Id="rId55" Type="http://schemas.openxmlformats.org/officeDocument/2006/relationships/font" Target="fonts/Rubik-bold.fntdata"/><Relationship Id="rId10" Type="http://schemas.openxmlformats.org/officeDocument/2006/relationships/slide" Target="slides/slide5.xml"/><Relationship Id="rId54" Type="http://schemas.openxmlformats.org/officeDocument/2006/relationships/font" Target="fonts/Rubik-regular.fntdata"/><Relationship Id="rId13" Type="http://schemas.openxmlformats.org/officeDocument/2006/relationships/slide" Target="slides/slide8.xml"/><Relationship Id="rId57" Type="http://schemas.openxmlformats.org/officeDocument/2006/relationships/font" Target="fonts/Rubik-boldItalic.fntdata"/><Relationship Id="rId12" Type="http://schemas.openxmlformats.org/officeDocument/2006/relationships/slide" Target="slides/slide7.xml"/><Relationship Id="rId56" Type="http://schemas.openxmlformats.org/officeDocument/2006/relationships/font" Target="fonts/Rubik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d9c4534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d9c4534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b8d5e769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b8d5e769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a542f1b6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a542f1b6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b03e582f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b03e582f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a542f1b6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a542f1b6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0fd462a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0fd462a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c0fd462a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c0fd462a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c0fd462a4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c0fd462a4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b03e582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b03e582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b03e582f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b03e582f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b03e582f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b03e582f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8ad0d3b95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8ad0d3b95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b03e582f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b03e582f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b03e582f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b03e582f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a542f1b6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a542f1b6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a542f1b6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a542f1b6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a542f1b6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a542f1b6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03e582f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03e582f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b03e582f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b03e582f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b8d5e769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b8d5e769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b8d5e769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b8d5e769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b8f2061b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b8f2061b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e9090756a_1_2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e9090756a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c0fd462a4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c0fd462a4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b03e582f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b03e582f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b1e5ac28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b1e5ac28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b03e582f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b03e582f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b1aba15e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b1aba15e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7908e45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7908e45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56e26157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56e26157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e9090756a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e9090756a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b872828b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b872828b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a542f1b6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a542f1b6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b03e582f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b03e582f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03e582f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b03e582f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a542f1b6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a542f1b6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56275" y="1427175"/>
            <a:ext cx="88905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90525" y="322310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ubik Light"/>
              <a:buNone/>
              <a:defRPr sz="1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ubik Light"/>
              <a:buNone/>
              <a:defRPr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ubik Light"/>
              <a:buNone/>
              <a:defRPr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ubik Light"/>
              <a:buNone/>
              <a:defRPr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ubik Light"/>
              <a:buNone/>
              <a:defRPr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ubik Light"/>
              <a:buNone/>
              <a:defRPr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ubik Light"/>
              <a:buNone/>
              <a:defRPr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ubik Light"/>
              <a:buNone/>
              <a:defRPr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ubik Light"/>
              <a:buNone/>
              <a:defRPr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543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543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71900" y="433925"/>
            <a:ext cx="5540700" cy="14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6BBC5"/>
              </a:buClr>
              <a:buSzPts val="4800"/>
              <a:buNone/>
              <a:defRPr sz="4800">
                <a:solidFill>
                  <a:srgbClr val="06BBC5"/>
                </a:solidFill>
              </a:defRPr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6BBC5"/>
              </a:buClr>
              <a:buSzPts val="4800"/>
              <a:buNone/>
              <a:defRPr sz="4800">
                <a:solidFill>
                  <a:srgbClr val="06BBC5"/>
                </a:solidFill>
              </a:defRPr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6BBC5"/>
              </a:buClr>
              <a:buSzPts val="4800"/>
              <a:buNone/>
              <a:defRPr sz="4800">
                <a:solidFill>
                  <a:srgbClr val="06BBC5"/>
                </a:solidFill>
              </a:defRPr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6BBC5"/>
              </a:buClr>
              <a:buSzPts val="4800"/>
              <a:buNone/>
              <a:defRPr sz="4800">
                <a:solidFill>
                  <a:srgbClr val="06BBC5"/>
                </a:solidFill>
              </a:defRPr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6BBC5"/>
              </a:buClr>
              <a:buSzPts val="4800"/>
              <a:buNone/>
              <a:defRPr sz="4800">
                <a:solidFill>
                  <a:srgbClr val="06BBC5"/>
                </a:solidFill>
              </a:defRPr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6BBC5"/>
              </a:buClr>
              <a:buSzPts val="4800"/>
              <a:buNone/>
              <a:defRPr sz="4800">
                <a:solidFill>
                  <a:srgbClr val="06BBC5"/>
                </a:solidFill>
              </a:defRPr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6BBC5"/>
              </a:buClr>
              <a:buSzPts val="4800"/>
              <a:buNone/>
              <a:defRPr sz="4800">
                <a:solidFill>
                  <a:srgbClr val="06BBC5"/>
                </a:solidFill>
              </a:defRPr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6BBC5"/>
              </a:buClr>
              <a:buSzPts val="4800"/>
              <a:buNone/>
              <a:defRPr sz="4800">
                <a:solidFill>
                  <a:srgbClr val="06BBC5"/>
                </a:solidFill>
              </a:defRPr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6BBC5"/>
              </a:buClr>
              <a:buSzPts val="4800"/>
              <a:buNone/>
              <a:defRPr sz="4800">
                <a:solidFill>
                  <a:srgbClr val="06BBC5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71900" y="3026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43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idx="2" type="subTitle"/>
          </p:nvPr>
        </p:nvSpPr>
        <p:spPr>
          <a:xfrm>
            <a:off x="471900" y="1999400"/>
            <a:ext cx="6545100" cy="4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43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F5F6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ubik"/>
              <a:buNone/>
              <a:defRPr sz="3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ubik"/>
              <a:buNone/>
              <a:defRPr sz="3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ubik"/>
              <a:buNone/>
              <a:defRPr sz="3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ubik"/>
              <a:buNone/>
              <a:defRPr sz="3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ubik"/>
              <a:buNone/>
              <a:defRPr sz="3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ubik"/>
              <a:buNone/>
              <a:defRPr sz="3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ubik"/>
              <a:buNone/>
              <a:defRPr sz="3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ubik"/>
              <a:buNone/>
              <a:defRPr sz="3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ubik"/>
              <a:buNone/>
              <a:defRPr sz="3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  <a:defRPr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○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■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●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○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■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●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○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ubik"/>
              <a:buChar char="■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43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50" y="5089225"/>
            <a:ext cx="9144000" cy="54300"/>
          </a:xfrm>
          <a:prstGeom prst="rect">
            <a:avLst/>
          </a:prstGeom>
          <a:solidFill>
            <a:srgbClr val="434D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kubernetes.io/docs/concepts/security/pod-security-standards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kubernetes.io/docs/concepts/policy/pod-security-policy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09" y="9"/>
            <a:ext cx="1910694" cy="143063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type="ctrTitle"/>
          </p:nvPr>
        </p:nvSpPr>
        <p:spPr>
          <a:xfrm>
            <a:off x="56275" y="2104950"/>
            <a:ext cx="88905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Kubernetes Policies 101</a:t>
            </a:r>
            <a:endParaRPr/>
          </a:p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460950" y="396660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Eran Leib</a:t>
            </a:r>
            <a:r>
              <a:rPr lang="en"/>
              <a:t> Co-Founder, VP Product Management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</a:t>
            </a:r>
            <a:r>
              <a:rPr lang="en"/>
              <a:t>2020      </a:t>
            </a:r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828" y="206720"/>
            <a:ext cx="762800" cy="780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Focus today - Admission Controllers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Admission controllers validate creation and changes to Kubernetes objects before the API server persists them to etcd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admission controllers enforce the configuration policies 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</a:t>
            </a:r>
            <a:r>
              <a:rPr lang="en"/>
              <a:t>hey run serialy and pass/reject the entire request according to their defined policy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specifically:</a:t>
            </a:r>
            <a:br>
              <a:rPr lang="en"/>
            </a:br>
            <a:r>
              <a:rPr lang="en">
                <a:solidFill>
                  <a:srgbClr val="0000FF"/>
                </a:solidFill>
              </a:rPr>
              <a:t>Controllers with complex or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coded policies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300" y="3355825"/>
            <a:ext cx="4152350" cy="15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6477775" y="3355825"/>
            <a:ext cx="1776000" cy="81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ImagePolicyWebhook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Images are the core of the workload 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ImagePolicyWebhook check they comply with your policy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requests goes through inspection and include all the workloads’ images and annotations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Default deny is more </a:t>
            </a:r>
            <a:r>
              <a:rPr lang="en"/>
              <a:t>secure, however, if no one is there to take the call your cluster would be down and nothing would be admitted!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Default allow is the easy way out - not the right way</a:t>
            </a:r>
            <a:br>
              <a:rPr lang="en"/>
            </a:br>
            <a:br>
              <a:rPr lang="en"/>
            </a:b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950" y="4200138"/>
            <a:ext cx="632575" cy="6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Request &amp; Response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628650" y="1129825"/>
            <a:ext cx="6820500" cy="22185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"apiVersion"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"imagepolicy.k8s.io/v1alpha1"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"kind"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ImageReview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"spec"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:{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"containers"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:[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{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"image"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"myrepo/myimage:v1"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},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{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"image"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"myrepo/myimage@sha256:beb6bd6a68f114c1dc2ea4b28db81bdf91de202a9014972bec5e4d9171d90ed"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}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],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"annotations"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:{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"mycluster.image-policy.k8s.io/ticket-1234"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"break-glass"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},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"namespace"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"mynamespace"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628650" y="3863350"/>
            <a:ext cx="6820500" cy="1049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"apiVersion"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"imagepolicy.k8s.io/v1alpha1"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"kind"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"ImageReview"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{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"allowed"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"reason"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"image currently blacklisted"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3791325" y="3387950"/>
            <a:ext cx="627300" cy="4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?</a:t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Policy - Shortcomings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OOTB simple policy to overcome the simple use cases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Operations vs Security instead of Secured Operations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Default allow vs default deny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Doesn’t have full context of the workload - only the annotations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Cannot filter which requests come in (e.g. kube-system)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- Quotas &amp; Limits</a:t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Kubernetes provides two ways of policing the resources distribution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ResourceQuota object defines the quota per namespace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LimitRanger object defines the limits per workload inside the namespace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ResourceQuota defined by Cluster Admin and LimitRanger by the namespace admin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running workload will not be affected until recreated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ResourceQuota</a:t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ResourceQuota is an admission controller enforcing the policy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enforce it, you must create a ResourceQuota object in each namespace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no object defined, the namespace can use resources without limits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a quota should be in tandem with LimitRanger to make sure default values are assigned on resources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Your Pod can be rejected if resources are not defined and LimitRanger is not used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LimitRanger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LimitRanger defines ranges for CPU/RAM/Storage for a Pod/Container inside the namespace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admission controller defines, MIN/MAX, ratio between request/limit and default values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LimitRanger object must be defined to enforce the limits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Without a limit, any workload can create starvation for the others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LimitRanger allows more resources than the ResourceQuota you will run into contention and Pod creation failures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 Security Policy (PSP)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PSP defines the security guardrails for workloads in the cluster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PSP works with policy profiles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workload service account must be able to ‘use’ the PSP to enforce it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Each profile is a complete set of the parameters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 workload will “choose” the easiest path in that will allow it in as-is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Hint: Recently a list of 3 standard profiles was published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https://kubernetes.io/docs/concepts/security/pod-security-standards/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br>
              <a:rPr i="1" lang="en" sz="1200">
                <a:solidFill>
                  <a:srgbClr val="3C78D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i="1" lang="en" sz="1200">
                <a:solidFill>
                  <a:srgbClr val="3C78D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“The three profiles defined here have a clear linear progression from most secure (restricted) to least secure (privileged), and cover a broad set of workloads. Privileges required above the baseline policy are typically very application specific, so we do not offer a standard profile in this niche. This is not to say that the privileged profile should always be used in this case, but that</a:t>
            </a:r>
            <a:r>
              <a:rPr b="1" i="1" lang="en" sz="1200">
                <a:solidFill>
                  <a:srgbClr val="3C78D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b="1" i="1" lang="en" sz="1500">
                <a:solidFill>
                  <a:srgbClr val="3C78D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policies in this space need to be defined on a case-by-case basis</a:t>
            </a:r>
            <a:r>
              <a:rPr i="1" lang="en" sz="1200">
                <a:solidFill>
                  <a:srgbClr val="3C78D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.”</a:t>
            </a:r>
            <a:endParaRPr i="1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PSP - What’s Covered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Workload &lt;&gt; Host isolation parameters (Network, process, FS)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Container Security Context (user, group, capabilities)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Volumes (allowed types, root FS, etc)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Privilege Escalations (privileged, allow escalation)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A total of 20+ parameters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Privileged</a:t>
            </a:r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628650" y="1169000"/>
            <a:ext cx="7915200" cy="34992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apiVersion: policy/v1beta1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kind: PodSecurityPolicy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metadata: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name: privileged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annotations: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  seccomp.security.alpha.kubernetes.io/allowedProfileNames: '*'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spec: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privileged: true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allowPrivilegeEscalation: true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allowedCapabilities: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- '*'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volumes: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- '*'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hostNetwork: true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hostPorts: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- min: 0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  max: 65535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hostIPC: true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hostPID: true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runAsUser: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  rule: 'RunAsAny'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seLinux: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  rule: 'RunAsAny'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supplementalGroups: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  rule: 'RunAsAny'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fsGroup: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    rule: 'RunAsAny'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Kubernetes, policies and configurations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Admission Controllers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It Enough?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reactive to proactive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Restricted</a:t>
            </a: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628650" y="1169000"/>
            <a:ext cx="7968000" cy="34992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apiVersion: policy/v1beta1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kind: PodSecurityPolicy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metadata: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name: restricted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spec: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privileged: false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# Required to prevent escalations to root.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allowPrivilegeEscalation: false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# This is redundant with non-root + disallow privilege escalation,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# but we can provide it for defense in depth.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requiredDropCapabilities: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  - ALL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# Allow core volume types.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volumes: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  - 'configMap'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  - 'emptyDir'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  - 'projected'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  - 'secret'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  - 'downwardAPI'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  # Assume that persistentVolumes set up by the cluster admin are safe to use.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  - 'persistentVolumeClaim'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hostNetwork: false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hostIPC: false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hostPID: false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runAsUser: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  # Require the container to run without root privileges.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    rule: 'MustRunAsNonRoot'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To Manage &amp; Harder To Enforce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 permutation/exception you want make = new PSP</a:t>
            </a:r>
            <a:br>
              <a:rPr lang="en"/>
            </a:br>
            <a:r>
              <a:rPr lang="en"/>
              <a:t>… and a new role</a:t>
            </a:r>
            <a:br>
              <a:rPr lang="en"/>
            </a:br>
            <a:r>
              <a:rPr lang="en"/>
              <a:t>… and a new role binding</a:t>
            </a:r>
            <a:br>
              <a:rPr lang="en"/>
            </a:br>
            <a:r>
              <a:rPr lang="en"/>
              <a:t>Managing access to the psp is managing how it’s applied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admitted workload shows which PSP admitted it</a:t>
            </a:r>
            <a:br>
              <a:rPr lang="en"/>
            </a:br>
            <a:r>
              <a:rPr lang="en"/>
              <a:t>… a failed one, go figure :(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Unlike other controllers, it is not managing a specific aspect but a broad set of capabilities 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Labels, Labels, Labels</a:t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Labeling is a cornerstone in Kubernetes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</a:t>
            </a:r>
            <a:r>
              <a:rPr lang="en"/>
              <a:t>abel selector - I</a:t>
            </a:r>
            <a:r>
              <a:rPr lang="en"/>
              <a:t>s the primitive for grouping objects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of the places where label selectors are used in: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Scheduling workloads to nodes - e.g. schedule PCI workloads on PCI approved nodes using PCI label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Selecting services for workload - exposing the web component only through a service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Any kubectl command can use label selectors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also used to “document” the objects (app, owner etc.)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Hint: Annotations are a better way for documenting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13" y="149575"/>
            <a:ext cx="8626575" cy="48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Mutating Admission Controllers</a:t>
            </a:r>
            <a:endParaRPr/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first type of admission controllers to evaluate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 admission controllers can exist. 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run </a:t>
            </a:r>
            <a:r>
              <a:rPr lang="en" u="sng"/>
              <a:t>serially</a:t>
            </a:r>
            <a:r>
              <a:rPr lang="en"/>
              <a:t>, mutate the request and pass it forward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Only requests which meet the specific controller are evaluated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This should be used with caution as it changes the original request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Receives the whole request with all fields as input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Recommended</a:t>
            </a:r>
            <a:r>
              <a:rPr lang="en"/>
              <a:t> to use for setting unset values rather than changing existing ones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Hint: Use these to automatically add missing labels</a:t>
            </a:r>
            <a:endParaRPr/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950" y="4200138"/>
            <a:ext cx="632575" cy="6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Validating Admission Controllers</a:t>
            </a:r>
            <a:endParaRPr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last type admission controller to evaluate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run in </a:t>
            </a:r>
            <a:r>
              <a:rPr lang="en" u="sng"/>
              <a:t>parallel</a:t>
            </a:r>
            <a:r>
              <a:rPr lang="en"/>
              <a:t> and each can fail the whole request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Only requests which meet the specific controller are evaluated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Receives the whole request with all fields as input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good: Anything is possible…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bad: Anything is possible!</a:t>
            </a:r>
            <a:endParaRPr/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950" y="4200138"/>
            <a:ext cx="632575" cy="6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Request &amp; Response</a:t>
            </a:r>
            <a:endParaRPr/>
          </a:p>
        </p:txBody>
      </p:sp>
      <p:sp>
        <p:nvSpPr>
          <p:cNvPr id="209" name="Google Shape;209;p32"/>
          <p:cNvSpPr txBox="1"/>
          <p:nvPr/>
        </p:nvSpPr>
        <p:spPr>
          <a:xfrm>
            <a:off x="706500" y="1129050"/>
            <a:ext cx="4866300" cy="37305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"apiVersion":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"admission.k8s.io/v1"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"kind":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"AdmissionReview"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"request":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"uid":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"705ab4f5-6393-11e8-b7cc-42010a800002"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"kind":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"group"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"autoscaling"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"version"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"v1"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"kind"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"Scale"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},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"resource":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"group"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"apps"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"version"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"v1"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"resource"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"deployments"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},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"subResource":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"scale"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"requestKind":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"group"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"autoscaling"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"version"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"v1"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"kind"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"Scale"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},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"requestResource":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"group"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"apps"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"version"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"v1"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"resource"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"deployments"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},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"requestSubResource":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"scale"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"name":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"my-deployment"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"namespace":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"my-namespace"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"operation":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"UPDATE"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"userInfo":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"username":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"admin"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"uid":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"014fbff9a07c"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"groups":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"system:authenticated"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"my-admin-group"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"extra":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"some-key"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:[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"some-value1"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"some-value2"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},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"object":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"apiVersion"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"autoscaling/v1"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"kind"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"Scale"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,...},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"oldObject":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"apiVersion"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"autoscaling/v1"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"kind"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"Scale"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,...},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"options":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"apiVersion"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"meta.k8s.io/v1"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"kind"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"UpdateOptions"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,...},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"dryRun": false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BBBBBB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750">
              <a:solidFill>
                <a:srgbClr val="BBBBBB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6649450" y="1129050"/>
            <a:ext cx="2363100" cy="3869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"apiVersion"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"admission.k8s.io/v1"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"kind"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"AdmissionReview"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"response"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{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"uid"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"&lt;value from request.uid&gt;"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"allowed"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750">
                <a:solidFill>
                  <a:srgbClr val="AA22FF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{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"code"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750">
                <a:solidFill>
                  <a:srgbClr val="666666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403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750">
                <a:solidFill>
                  <a:srgbClr val="008000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"message"</a:t>
            </a: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750">
                <a:solidFill>
                  <a:srgbClr val="BB4444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"You cannot do this because..."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22222"/>
                </a:solidFill>
                <a:highlight>
                  <a:srgbClr val="F8F8F8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222222"/>
              </a:solidFill>
              <a:highlight>
                <a:srgbClr val="F8F8F8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1" name="Google Shape;211;p32"/>
          <p:cNvSpPr/>
          <p:nvPr/>
        </p:nvSpPr>
        <p:spPr>
          <a:xfrm rot="-5401644">
            <a:off x="5793907" y="2264975"/>
            <a:ext cx="627300" cy="1069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?</a:t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Pinpoint Admission Controllers</a:t>
            </a:r>
            <a:endParaRPr/>
          </a:p>
        </p:txBody>
      </p:sp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admission controllers are controlling a single focused aspect of the process, hence their policy is very simple and it is enforced cluster-wide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name a few (some are alpha/beta):</a:t>
            </a:r>
            <a:endParaRPr/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AlwaysPullImages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DefaultStorageClass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EventRateLimit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PodNodeSelector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</a:t>
            </a:r>
            <a:endParaRPr/>
          </a:p>
        </p:txBody>
      </p: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Admission controllers are a great mechanism to enforce policies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Their policies are managed in many places making it complex to understand the actual effective policy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Moving to multi cloud and multi cluster complicates things even more</a:t>
            </a:r>
            <a:br>
              <a:rPr lang="en"/>
            </a:br>
            <a:endParaRPr/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3349338"/>
            <a:ext cx="285750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Things To Do Today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628650" y="12930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which admission controllers are enabled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kubectl get pods -n kube-system | grep apiserver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kubectl describe pods &lt;apiserver pod&gt; -n kube-system | grep admission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above is for vanilla kubernetes.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For each cloud provider check the specific documentation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namespacing, it will make your policy management better and easier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Stop using “default” service account name - use named accounts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 basic PodSecurityPolicy using the restricted, baseline, privileged example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https://kubernetes.io/docs/concepts/policy/pod-security-policy/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471900" y="281525"/>
            <a:ext cx="6045300" cy="14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rPr lang="en" sz="3000"/>
              <a:t>About Me</a:t>
            </a:r>
            <a:endParaRPr i="1" sz="3000"/>
          </a:p>
        </p:txBody>
      </p:sp>
      <p:pic>
        <p:nvPicPr>
          <p:cNvPr id="50" name="Google Shape;5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2350" y="4388000"/>
            <a:ext cx="517475" cy="5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/>
        </p:nvSpPr>
        <p:spPr>
          <a:xfrm>
            <a:off x="1201350" y="1643650"/>
            <a:ext cx="61332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37373"/>
                </a:solidFill>
                <a:latin typeface="Rubik"/>
                <a:ea typeface="Rubik"/>
                <a:cs typeface="Rubik"/>
                <a:sym typeface="Rubik"/>
              </a:rPr>
              <a:t>Co-Founder &amp; VP of Product Management at Apolicy and has more than 20 years of experience in security, identity, access and policies. </a:t>
            </a:r>
            <a:endParaRPr sz="1200">
              <a:solidFill>
                <a:srgbClr val="73737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37373"/>
                </a:solidFill>
                <a:latin typeface="Rubik"/>
                <a:ea typeface="Rubik"/>
                <a:cs typeface="Rubik"/>
                <a:sym typeface="Rubik"/>
              </a:rPr>
              <a:t>Prior to Apolicy, I co-founded Whitebox Security, a Data Access Governance platform that was acquired by SailPoint Technologies (NYSE: SAIL).</a:t>
            </a:r>
            <a:endParaRPr sz="1200">
              <a:solidFill>
                <a:srgbClr val="73737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37373"/>
                </a:solidFill>
                <a:latin typeface="Rubik"/>
                <a:ea typeface="Rubik"/>
                <a:cs typeface="Rubik"/>
                <a:sym typeface="Rubik"/>
              </a:rPr>
              <a:t>I enjoy hiking, movies, snowboarding, Lego (but not stepping on them!), cooking (without burning stuff) and traveling for fun.</a:t>
            </a:r>
            <a:endParaRPr sz="1200">
              <a:solidFill>
                <a:srgbClr val="73737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3737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3737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2" name="Google Shape;52;p9"/>
          <p:cNvSpPr txBox="1"/>
          <p:nvPr/>
        </p:nvSpPr>
        <p:spPr>
          <a:xfrm>
            <a:off x="1201345" y="1007615"/>
            <a:ext cx="37788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37373"/>
                </a:solidFill>
                <a:latin typeface="Rubik"/>
                <a:ea typeface="Rubik"/>
                <a:cs typeface="Rubik"/>
                <a:sym typeface="Rubik"/>
              </a:rPr>
              <a:t>Eran Leib</a:t>
            </a:r>
            <a:endParaRPr b="1">
              <a:solidFill>
                <a:srgbClr val="73737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37373"/>
                </a:solidFill>
                <a:latin typeface="Rubik"/>
                <a:ea typeface="Rubik"/>
                <a:cs typeface="Rubik"/>
                <a:sym typeface="Rubik"/>
              </a:rPr>
              <a:t>Co-Founder, </a:t>
            </a:r>
            <a:r>
              <a:rPr lang="en">
                <a:solidFill>
                  <a:srgbClr val="737373"/>
                </a:solidFill>
                <a:latin typeface="Rubik"/>
                <a:ea typeface="Rubik"/>
                <a:cs typeface="Rubik"/>
                <a:sym typeface="Rubik"/>
              </a:rPr>
              <a:t>VP Product Management</a:t>
            </a:r>
            <a:endParaRPr sz="1200">
              <a:solidFill>
                <a:srgbClr val="73737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88" y="1042568"/>
            <a:ext cx="640081" cy="640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ctrTitle"/>
          </p:nvPr>
        </p:nvSpPr>
        <p:spPr>
          <a:xfrm>
            <a:off x="56275" y="1427175"/>
            <a:ext cx="88905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POLICIES IN ACTION DEMO</a:t>
            </a:r>
            <a:endParaRPr/>
          </a:p>
        </p:txBody>
      </p:sp>
      <p:sp>
        <p:nvSpPr>
          <p:cNvPr id="236" name="Google Shape;236;p36"/>
          <p:cNvSpPr txBox="1"/>
          <p:nvPr>
            <p:ph idx="1" type="subTitle"/>
          </p:nvPr>
        </p:nvSpPr>
        <p:spPr>
          <a:xfrm>
            <a:off x="390525" y="322310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What’s The Problem?</a:t>
            </a:r>
            <a:endParaRPr/>
          </a:p>
        </p:txBody>
      </p:sp>
      <p:sp>
        <p:nvSpPr>
          <p:cNvPr id="242" name="Google Shape;242;p3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a clear need to decouple policy from the controllers’ code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Kubernetes dynamic nature teaches us that policies evolve and will continue to evolve over time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 cluster &amp; cloud </a:t>
            </a:r>
            <a:r>
              <a:rPr lang="en"/>
              <a:t>expansion</a:t>
            </a:r>
            <a:r>
              <a:rPr lang="en"/>
              <a:t> will push the need for a centrally managed and orchestrated policies even further 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 many enforcement points and overlaps between controllers can end up in an all out chaos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highly </a:t>
            </a:r>
            <a:r>
              <a:rPr lang="en"/>
              <a:t>recommended</a:t>
            </a:r>
            <a:r>
              <a:rPr lang="en"/>
              <a:t> to manage and enforce the same policies from dev and all the way to production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Policy-As-Code</a:t>
            </a:r>
            <a:endParaRPr/>
          </a:p>
        </p:txBody>
      </p:sp>
      <p:sp>
        <p:nvSpPr>
          <p:cNvPr id="248" name="Google Shape;248;p3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good first step in the right direction!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Policy-as-code allows to decuple policy from code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Enables declarative policy</a:t>
            </a:r>
            <a:br>
              <a:rPr lang="en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solutions works with Kubernetes natively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OPA Gatekeeper - a great example and a good place to start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Consistent Actions &gt; Consistent Results</a:t>
            </a:r>
            <a:endParaRPr/>
          </a:p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Admission controllers are not enough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are the last gate keepers before the cluster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important to have them but it’s more important to identify issues way ahead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same policy guiding admission controller must be enforced in earlier stages (Git &amp; CD processes)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/>
          <p:nvPr/>
        </p:nvSpPr>
        <p:spPr>
          <a:xfrm>
            <a:off x="2992954" y="1735088"/>
            <a:ext cx="3104400" cy="2685000"/>
          </a:xfrm>
          <a:prstGeom prst="triangle">
            <a:avLst>
              <a:gd fmla="val 50000" name="adj"/>
            </a:avLst>
          </a:prstGeom>
          <a:solidFill>
            <a:srgbClr val="434D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0"/>
          <p:cNvSpPr/>
          <p:nvPr/>
        </p:nvSpPr>
        <p:spPr>
          <a:xfrm>
            <a:off x="-50" y="0"/>
            <a:ext cx="9144000" cy="1122900"/>
          </a:xfrm>
          <a:prstGeom prst="rect">
            <a:avLst/>
          </a:prstGeom>
          <a:solidFill>
            <a:srgbClr val="434D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0"/>
          <p:cNvSpPr txBox="1"/>
          <p:nvPr>
            <p:ph type="title"/>
          </p:nvPr>
        </p:nvSpPr>
        <p:spPr>
          <a:xfrm>
            <a:off x="319500" y="281525"/>
            <a:ext cx="76209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5F6FA"/>
                </a:solidFill>
              </a:rPr>
              <a:t>Risk To Policy To Remediation - </a:t>
            </a:r>
            <a:endParaRPr sz="3000">
              <a:solidFill>
                <a:srgbClr val="F5F6FA"/>
              </a:solidFill>
            </a:endParaRPr>
          </a:p>
        </p:txBody>
      </p:sp>
      <p:sp>
        <p:nvSpPr>
          <p:cNvPr id="262" name="Google Shape;262;p40"/>
          <p:cNvSpPr/>
          <p:nvPr/>
        </p:nvSpPr>
        <p:spPr>
          <a:xfrm>
            <a:off x="-50" y="5089225"/>
            <a:ext cx="9144000" cy="54300"/>
          </a:xfrm>
          <a:prstGeom prst="rect">
            <a:avLst/>
          </a:prstGeom>
          <a:solidFill>
            <a:srgbClr val="434D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2350" y="4388000"/>
            <a:ext cx="517475" cy="5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0"/>
          <p:cNvSpPr txBox="1"/>
          <p:nvPr/>
        </p:nvSpPr>
        <p:spPr>
          <a:xfrm>
            <a:off x="3571363" y="3178186"/>
            <a:ext cx="19476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Policy</a:t>
            </a:r>
            <a:endParaRPr sz="19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Orchestration</a:t>
            </a:r>
            <a:endParaRPr sz="19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5" name="Google Shape;265;p40"/>
          <p:cNvSpPr txBox="1"/>
          <p:nvPr/>
        </p:nvSpPr>
        <p:spPr>
          <a:xfrm rot="960">
            <a:off x="6369952" y="4004125"/>
            <a:ext cx="10743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6B7DD"/>
                </a:solidFill>
                <a:latin typeface="Rubik"/>
                <a:ea typeface="Rubik"/>
                <a:cs typeface="Rubik"/>
                <a:sym typeface="Rubik"/>
              </a:rPr>
              <a:t>Build Policy</a:t>
            </a:r>
            <a:endParaRPr sz="1300">
              <a:solidFill>
                <a:srgbClr val="16B7D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6" name="Google Shape;266;p40"/>
          <p:cNvSpPr txBox="1"/>
          <p:nvPr/>
        </p:nvSpPr>
        <p:spPr>
          <a:xfrm rot="-9442">
            <a:off x="1465171" y="4005778"/>
            <a:ext cx="1310705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C9CD7"/>
                </a:solidFill>
                <a:latin typeface="Rubik"/>
                <a:ea typeface="Rubik"/>
                <a:cs typeface="Rubik"/>
                <a:sym typeface="Rubik"/>
              </a:rPr>
              <a:t>Remediate Violations</a:t>
            </a:r>
            <a:endParaRPr sz="1300">
              <a:solidFill>
                <a:srgbClr val="3C9CD7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7" name="Google Shape;267;p40"/>
          <p:cNvSpPr/>
          <p:nvPr/>
        </p:nvSpPr>
        <p:spPr>
          <a:xfrm>
            <a:off x="4266924" y="1565748"/>
            <a:ext cx="556500" cy="557400"/>
          </a:xfrm>
          <a:prstGeom prst="ellipse">
            <a:avLst/>
          </a:prstGeom>
          <a:solidFill>
            <a:srgbClr val="06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rPr>
              <a:t>1</a:t>
            </a:r>
            <a:endParaRPr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68" name="Google Shape;268;p40"/>
          <p:cNvSpPr txBox="1"/>
          <p:nvPr/>
        </p:nvSpPr>
        <p:spPr>
          <a:xfrm rot="1837">
            <a:off x="4873275" y="1452425"/>
            <a:ext cx="11226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6BBC5"/>
                </a:solidFill>
                <a:latin typeface="Rubik"/>
                <a:ea typeface="Rubik"/>
                <a:cs typeface="Rubik"/>
                <a:sym typeface="Rubik"/>
              </a:rPr>
              <a:t>Identify Risk</a:t>
            </a:r>
            <a:endParaRPr sz="1700">
              <a:solidFill>
                <a:srgbClr val="06BBC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69" name="Google Shape;269;p40"/>
          <p:cNvGrpSpPr/>
          <p:nvPr/>
        </p:nvGrpSpPr>
        <p:grpSpPr>
          <a:xfrm rot="3599956">
            <a:off x="4557437" y="2164192"/>
            <a:ext cx="2004795" cy="1826660"/>
            <a:chOff x="1451159" y="2756094"/>
            <a:chExt cx="2004839" cy="1826700"/>
          </a:xfrm>
        </p:grpSpPr>
        <p:sp>
          <p:nvSpPr>
            <p:cNvPr id="270" name="Google Shape;270;p40"/>
            <p:cNvSpPr/>
            <p:nvPr/>
          </p:nvSpPr>
          <p:spPr>
            <a:xfrm rot="-8100000">
              <a:off x="3371496" y="3627481"/>
              <a:ext cx="70004" cy="70004"/>
            </a:xfrm>
            <a:prstGeom prst="rtTriangl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cxnSp>
          <p:nvCxnSpPr>
            <p:cNvPr id="271" name="Google Shape;271;p40"/>
            <p:cNvCxnSpPr/>
            <p:nvPr/>
          </p:nvCxnSpPr>
          <p:spPr>
            <a:xfrm rot="-3348934">
              <a:off x="1877660" y="2860203"/>
              <a:ext cx="1108998" cy="1618481"/>
            </a:xfrm>
            <a:prstGeom prst="straightConnector1">
              <a:avLst/>
            </a:prstGeom>
            <a:noFill/>
            <a:ln cap="flat" cmpd="sng" w="19050">
              <a:solidFill>
                <a:srgbClr val="888888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272" name="Google Shape;272;p40"/>
          <p:cNvSpPr/>
          <p:nvPr/>
        </p:nvSpPr>
        <p:spPr>
          <a:xfrm>
            <a:off x="5757974" y="4085273"/>
            <a:ext cx="556500" cy="557400"/>
          </a:xfrm>
          <a:prstGeom prst="ellipse">
            <a:avLst/>
          </a:prstGeom>
          <a:solidFill>
            <a:srgbClr val="16B7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rPr>
              <a:t>2</a:t>
            </a:r>
            <a:endParaRPr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73" name="Google Shape;273;p40"/>
          <p:cNvSpPr/>
          <p:nvPr/>
        </p:nvSpPr>
        <p:spPr>
          <a:xfrm>
            <a:off x="2775874" y="4085273"/>
            <a:ext cx="556500" cy="557400"/>
          </a:xfrm>
          <a:prstGeom prst="ellipse">
            <a:avLst/>
          </a:prstGeom>
          <a:solidFill>
            <a:srgbClr val="3C9C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rPr>
              <a:t>3</a:t>
            </a:r>
            <a:endParaRPr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grpSp>
        <p:nvGrpSpPr>
          <p:cNvPr id="274" name="Google Shape;274;p40"/>
          <p:cNvGrpSpPr/>
          <p:nvPr/>
        </p:nvGrpSpPr>
        <p:grpSpPr>
          <a:xfrm rot="-3599956">
            <a:off x="2578705" y="2103688"/>
            <a:ext cx="2004795" cy="1826660"/>
            <a:chOff x="1451159" y="2756094"/>
            <a:chExt cx="2004839" cy="1826700"/>
          </a:xfrm>
        </p:grpSpPr>
        <p:sp>
          <p:nvSpPr>
            <p:cNvPr id="275" name="Google Shape;275;p40"/>
            <p:cNvSpPr/>
            <p:nvPr/>
          </p:nvSpPr>
          <p:spPr>
            <a:xfrm rot="-8100000">
              <a:off x="3371496" y="3627481"/>
              <a:ext cx="70004" cy="70004"/>
            </a:xfrm>
            <a:prstGeom prst="rtTriangl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cxnSp>
          <p:nvCxnSpPr>
            <p:cNvPr id="276" name="Google Shape;276;p40"/>
            <p:cNvCxnSpPr/>
            <p:nvPr/>
          </p:nvCxnSpPr>
          <p:spPr>
            <a:xfrm rot="-3348934">
              <a:off x="1877660" y="2860203"/>
              <a:ext cx="1108998" cy="1618481"/>
            </a:xfrm>
            <a:prstGeom prst="straightConnector1">
              <a:avLst/>
            </a:prstGeom>
            <a:noFill/>
            <a:ln cap="flat" cmpd="sng" w="19050">
              <a:solidFill>
                <a:srgbClr val="888888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77" name="Google Shape;277;p40"/>
          <p:cNvGrpSpPr/>
          <p:nvPr/>
        </p:nvGrpSpPr>
        <p:grpSpPr>
          <a:xfrm rot="10800000">
            <a:off x="3586411" y="3652741"/>
            <a:ext cx="2004839" cy="1826700"/>
            <a:chOff x="1451159" y="2756094"/>
            <a:chExt cx="2004839" cy="1826700"/>
          </a:xfrm>
        </p:grpSpPr>
        <p:sp>
          <p:nvSpPr>
            <p:cNvPr id="278" name="Google Shape;278;p40"/>
            <p:cNvSpPr/>
            <p:nvPr/>
          </p:nvSpPr>
          <p:spPr>
            <a:xfrm rot="-8100000">
              <a:off x="3371496" y="3627481"/>
              <a:ext cx="70004" cy="70004"/>
            </a:xfrm>
            <a:prstGeom prst="rtTriangl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cxnSp>
          <p:nvCxnSpPr>
            <p:cNvPr id="279" name="Google Shape;279;p40"/>
            <p:cNvCxnSpPr/>
            <p:nvPr/>
          </p:nvCxnSpPr>
          <p:spPr>
            <a:xfrm rot="-3348934">
              <a:off x="1877660" y="2860203"/>
              <a:ext cx="1108998" cy="1618481"/>
            </a:xfrm>
            <a:prstGeom prst="straightConnector1">
              <a:avLst/>
            </a:prstGeom>
            <a:noFill/>
            <a:ln cap="flat" cmpd="sng" w="19050">
              <a:solidFill>
                <a:srgbClr val="888888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/>
          <p:nvPr/>
        </p:nvSpPr>
        <p:spPr>
          <a:xfrm>
            <a:off x="-50" y="0"/>
            <a:ext cx="9144000" cy="1122900"/>
          </a:xfrm>
          <a:prstGeom prst="rect">
            <a:avLst/>
          </a:prstGeom>
          <a:solidFill>
            <a:srgbClr val="434D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1"/>
          <p:cNvSpPr txBox="1"/>
          <p:nvPr>
            <p:ph type="title"/>
          </p:nvPr>
        </p:nvSpPr>
        <p:spPr>
          <a:xfrm>
            <a:off x="319500" y="281525"/>
            <a:ext cx="76209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5F6FA"/>
                </a:solidFill>
              </a:rPr>
              <a:t>Kubernetes </a:t>
            </a:r>
            <a:r>
              <a:rPr lang="en" sz="3000">
                <a:solidFill>
                  <a:srgbClr val="F5F6FA"/>
                </a:solidFill>
              </a:rPr>
              <a:t>Policy, Risk Maturity Model</a:t>
            </a:r>
            <a:endParaRPr sz="3000">
              <a:solidFill>
                <a:srgbClr val="F5F6FA"/>
              </a:solidFill>
            </a:endParaRPr>
          </a:p>
        </p:txBody>
      </p:sp>
      <p:sp>
        <p:nvSpPr>
          <p:cNvPr id="286" name="Google Shape;286;p41"/>
          <p:cNvSpPr/>
          <p:nvPr/>
        </p:nvSpPr>
        <p:spPr>
          <a:xfrm>
            <a:off x="-50" y="5089225"/>
            <a:ext cx="9144000" cy="54300"/>
          </a:xfrm>
          <a:prstGeom prst="rect">
            <a:avLst/>
          </a:prstGeom>
          <a:solidFill>
            <a:srgbClr val="434D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2350" y="4388000"/>
            <a:ext cx="517475" cy="5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1"/>
          <p:cNvSpPr/>
          <p:nvPr/>
        </p:nvSpPr>
        <p:spPr>
          <a:xfrm>
            <a:off x="799003" y="4095243"/>
            <a:ext cx="1829400" cy="512100"/>
          </a:xfrm>
          <a:prstGeom prst="round2SameRect">
            <a:avLst>
              <a:gd fmla="val 0" name="adj1"/>
              <a:gd fmla="val 35742" name="adj2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Unaware</a:t>
            </a:r>
            <a:endParaRPr b="1"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9" name="Google Shape;289;p41"/>
          <p:cNvSpPr/>
          <p:nvPr/>
        </p:nvSpPr>
        <p:spPr>
          <a:xfrm>
            <a:off x="799174" y="2759828"/>
            <a:ext cx="1829400" cy="583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Default /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No Policy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90" name="Google Shape;290;p41"/>
          <p:cNvSpPr/>
          <p:nvPr/>
        </p:nvSpPr>
        <p:spPr>
          <a:xfrm>
            <a:off x="799174" y="2092100"/>
            <a:ext cx="1829400" cy="5835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Sporadic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1593300" y="2092100"/>
            <a:ext cx="10329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Remediation</a:t>
            </a:r>
            <a:endParaRPr b="1" sz="6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2" name="Google Shape;292;p41"/>
          <p:cNvSpPr txBox="1"/>
          <p:nvPr/>
        </p:nvSpPr>
        <p:spPr>
          <a:xfrm>
            <a:off x="1919019" y="2759828"/>
            <a:ext cx="7071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Policy</a:t>
            </a:r>
            <a:endParaRPr b="1" sz="6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3" name="Google Shape;293;p41"/>
          <p:cNvSpPr/>
          <p:nvPr/>
        </p:nvSpPr>
        <p:spPr>
          <a:xfrm>
            <a:off x="799174" y="3427557"/>
            <a:ext cx="1829400" cy="5835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No Risk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Assessment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94" name="Google Shape;294;p41"/>
          <p:cNvSpPr txBox="1"/>
          <p:nvPr/>
        </p:nvSpPr>
        <p:spPr>
          <a:xfrm>
            <a:off x="1593507" y="3427557"/>
            <a:ext cx="10329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Risk</a:t>
            </a:r>
            <a:endParaRPr b="1" sz="6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5" name="Google Shape;295;p41"/>
          <p:cNvSpPr/>
          <p:nvPr/>
        </p:nvSpPr>
        <p:spPr>
          <a:xfrm>
            <a:off x="2704422" y="4095153"/>
            <a:ext cx="1829400" cy="512100"/>
          </a:xfrm>
          <a:prstGeom prst="round2SameRect">
            <a:avLst>
              <a:gd fmla="val 0" name="adj1"/>
              <a:gd fmla="val 35742" name="adj2"/>
            </a:avLst>
          </a:prstGeom>
          <a:solidFill>
            <a:srgbClr val="2012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Opportunistic</a:t>
            </a:r>
            <a:endParaRPr b="1"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6" name="Google Shape;296;p41"/>
          <p:cNvSpPr/>
          <p:nvPr/>
        </p:nvSpPr>
        <p:spPr>
          <a:xfrm>
            <a:off x="2704587" y="2647739"/>
            <a:ext cx="1829400" cy="6369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Standard Template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Guardrails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97" name="Google Shape;297;p41"/>
          <p:cNvSpPr/>
          <p:nvPr/>
        </p:nvSpPr>
        <p:spPr>
          <a:xfrm>
            <a:off x="2704587" y="1926685"/>
            <a:ext cx="1829400" cy="6369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After the fact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3498775" y="1926675"/>
            <a:ext cx="10329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Remediation</a:t>
            </a:r>
            <a:endParaRPr b="1" sz="7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9" name="Google Shape;299;p41"/>
          <p:cNvSpPr txBox="1"/>
          <p:nvPr/>
        </p:nvSpPr>
        <p:spPr>
          <a:xfrm>
            <a:off x="3824439" y="2647739"/>
            <a:ext cx="707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Policy</a:t>
            </a:r>
            <a:endParaRPr b="1" sz="7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0" name="Google Shape;300;p41"/>
          <p:cNvSpPr/>
          <p:nvPr/>
        </p:nvSpPr>
        <p:spPr>
          <a:xfrm>
            <a:off x="2704587" y="3374231"/>
            <a:ext cx="1829400" cy="6369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“CIS fits all”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3498925" y="3374231"/>
            <a:ext cx="10329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Risk</a:t>
            </a:r>
            <a:endParaRPr b="1" sz="7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4610002" y="3298051"/>
            <a:ext cx="1829400" cy="7131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CIS and Compliance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03" name="Google Shape;303;p41"/>
          <p:cNvSpPr/>
          <p:nvPr/>
        </p:nvSpPr>
        <p:spPr>
          <a:xfrm>
            <a:off x="4609828" y="4095208"/>
            <a:ext cx="1829400" cy="512100"/>
          </a:xfrm>
          <a:prstGeom prst="round2SameRect">
            <a:avLst>
              <a:gd fmla="val 0" name="adj1"/>
              <a:gd fmla="val 35742" name="adj2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Advanced</a:t>
            </a:r>
            <a:endParaRPr b="1"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4" name="Google Shape;304;p41"/>
          <p:cNvSpPr/>
          <p:nvPr/>
        </p:nvSpPr>
        <p:spPr>
          <a:xfrm>
            <a:off x="4610002" y="2487431"/>
            <a:ext cx="1829400" cy="7131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DIY Guardrails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05" name="Google Shape;305;p41"/>
          <p:cNvSpPr/>
          <p:nvPr/>
        </p:nvSpPr>
        <p:spPr>
          <a:xfrm>
            <a:off x="4610002" y="1690196"/>
            <a:ext cx="1829400" cy="7131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Periodic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06" name="Google Shape;306;p41"/>
          <p:cNvSpPr txBox="1"/>
          <p:nvPr/>
        </p:nvSpPr>
        <p:spPr>
          <a:xfrm>
            <a:off x="5404048" y="1690200"/>
            <a:ext cx="1032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Remediation</a:t>
            </a:r>
            <a:endParaRPr b="1" sz="6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7" name="Google Shape;307;p41"/>
          <p:cNvSpPr txBox="1"/>
          <p:nvPr/>
        </p:nvSpPr>
        <p:spPr>
          <a:xfrm>
            <a:off x="5729854" y="2487431"/>
            <a:ext cx="7071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Policy</a:t>
            </a:r>
            <a:endParaRPr b="1" sz="6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8" name="Google Shape;308;p41"/>
          <p:cNvSpPr txBox="1"/>
          <p:nvPr/>
        </p:nvSpPr>
        <p:spPr>
          <a:xfrm>
            <a:off x="5404339" y="3298051"/>
            <a:ext cx="1032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Risk</a:t>
            </a:r>
            <a:endParaRPr b="1" sz="6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9" name="Google Shape;309;p41"/>
          <p:cNvSpPr/>
          <p:nvPr/>
        </p:nvSpPr>
        <p:spPr>
          <a:xfrm>
            <a:off x="6515597" y="3239757"/>
            <a:ext cx="1829400" cy="7713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Workload specific Risk Information, based on</a:t>
            </a:r>
            <a:b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</a:b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usage and deep analysis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10" name="Google Shape;310;p41"/>
          <p:cNvSpPr/>
          <p:nvPr/>
        </p:nvSpPr>
        <p:spPr>
          <a:xfrm>
            <a:off x="6515433" y="4095566"/>
            <a:ext cx="1829400" cy="512100"/>
          </a:xfrm>
          <a:prstGeom prst="round2SameRect">
            <a:avLst>
              <a:gd fmla="val 0" name="adj1"/>
              <a:gd fmla="val 35742" name="adj2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Transformational</a:t>
            </a:r>
            <a:endParaRPr b="1"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1" name="Google Shape;311;p41"/>
          <p:cNvSpPr/>
          <p:nvPr/>
        </p:nvSpPr>
        <p:spPr>
          <a:xfrm>
            <a:off x="6515597" y="2374146"/>
            <a:ext cx="1829400" cy="771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Proactive</a:t>
            </a:r>
            <a:b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</a:b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recommendations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12" name="Google Shape;312;p41"/>
          <p:cNvSpPr/>
          <p:nvPr/>
        </p:nvSpPr>
        <p:spPr>
          <a:xfrm>
            <a:off x="6515597" y="1518625"/>
            <a:ext cx="1829400" cy="771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Orchestrated</a:t>
            </a:r>
            <a:b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</a:br>
            <a:r>
              <a:rPr lang="en" sz="1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and Automated</a:t>
            </a:r>
            <a:endParaRPr sz="11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7272625" y="1518625"/>
            <a:ext cx="10698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Remediation</a:t>
            </a:r>
            <a:endParaRPr b="1" sz="6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4" name="Google Shape;314;p41"/>
          <p:cNvSpPr txBox="1"/>
          <p:nvPr/>
        </p:nvSpPr>
        <p:spPr>
          <a:xfrm>
            <a:off x="7635449" y="2374146"/>
            <a:ext cx="7071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Policy</a:t>
            </a:r>
            <a:endParaRPr b="1" sz="6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7309935" y="3239757"/>
            <a:ext cx="1032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Risk</a:t>
            </a:r>
            <a:endParaRPr b="1" sz="6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/>
          <p:nvPr>
            <p:ph type="title"/>
          </p:nvPr>
        </p:nvSpPr>
        <p:spPr>
          <a:xfrm>
            <a:off x="200625" y="433925"/>
            <a:ext cx="8759100" cy="9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It’s time for</a:t>
            </a:r>
            <a:br>
              <a:rPr lang="en" sz="2400">
                <a:solidFill>
                  <a:srgbClr val="434DA1"/>
                </a:solidFill>
              </a:rPr>
            </a:br>
            <a:r>
              <a:rPr b="1" lang="en">
                <a:solidFill>
                  <a:srgbClr val="434DA1"/>
                </a:solidFill>
              </a:rPr>
              <a:t>Be</a:t>
            </a:r>
            <a:r>
              <a:rPr lang="en">
                <a:solidFill>
                  <a:srgbClr val="434DA1"/>
                </a:solidFill>
              </a:rPr>
              <a:t>tter Kubernetes</a:t>
            </a:r>
            <a:endParaRPr>
              <a:solidFill>
                <a:srgbClr val="434DA1"/>
              </a:solidFill>
            </a:endParaRPr>
          </a:p>
        </p:txBody>
      </p:sp>
      <p:sp>
        <p:nvSpPr>
          <p:cNvPr id="321" name="Google Shape;321;p42"/>
          <p:cNvSpPr txBox="1"/>
          <p:nvPr/>
        </p:nvSpPr>
        <p:spPr>
          <a:xfrm>
            <a:off x="1001775" y="3314875"/>
            <a:ext cx="20829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6BBC5"/>
                </a:solidFill>
                <a:latin typeface="Rubik"/>
                <a:ea typeface="Rubik"/>
                <a:cs typeface="Rubik"/>
                <a:sym typeface="Rubik"/>
              </a:rPr>
              <a:t>Be</a:t>
            </a:r>
            <a:r>
              <a:rPr lang="en">
                <a:solidFill>
                  <a:srgbClr val="06BBC5"/>
                </a:solidFill>
                <a:latin typeface="Rubik"/>
                <a:ea typeface="Rubik"/>
                <a:cs typeface="Rubik"/>
                <a:sym typeface="Rubik"/>
              </a:rPr>
              <a:t> Risk Smart</a:t>
            </a:r>
            <a:endParaRPr>
              <a:solidFill>
                <a:srgbClr val="06BBC5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737373"/>
                </a:solidFill>
                <a:latin typeface="Rubik Light"/>
                <a:ea typeface="Rubik Light"/>
                <a:cs typeface="Rubik Light"/>
                <a:sym typeface="Rubik Light"/>
              </a:rPr>
              <a:t>Assess workload exposure and prioritize risks for action</a:t>
            </a:r>
            <a:endParaRPr>
              <a:solidFill>
                <a:srgbClr val="737373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22" name="Google Shape;322;p42"/>
          <p:cNvSpPr txBox="1"/>
          <p:nvPr/>
        </p:nvSpPr>
        <p:spPr>
          <a:xfrm>
            <a:off x="3530550" y="3314875"/>
            <a:ext cx="20829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6BBC5"/>
                </a:solidFill>
                <a:latin typeface="Rubik"/>
                <a:ea typeface="Rubik"/>
                <a:cs typeface="Rubik"/>
                <a:sym typeface="Rubik"/>
              </a:rPr>
              <a:t>Be</a:t>
            </a:r>
            <a:r>
              <a:rPr lang="en">
                <a:solidFill>
                  <a:srgbClr val="06BBC5"/>
                </a:solidFill>
                <a:latin typeface="Rubik"/>
                <a:ea typeface="Rubik"/>
                <a:cs typeface="Rubik"/>
                <a:sym typeface="Rubik"/>
              </a:rPr>
              <a:t> D</a:t>
            </a:r>
            <a:r>
              <a:rPr lang="en">
                <a:solidFill>
                  <a:srgbClr val="06BBC5"/>
                </a:solidFill>
                <a:latin typeface="Rubik"/>
                <a:ea typeface="Rubik"/>
                <a:cs typeface="Rubik"/>
                <a:sym typeface="Rubik"/>
              </a:rPr>
              <a:t>eclarative</a:t>
            </a:r>
            <a:endParaRPr>
              <a:solidFill>
                <a:srgbClr val="06BBC5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737373"/>
                </a:solidFill>
                <a:latin typeface="Rubik Light"/>
                <a:ea typeface="Rubik Light"/>
                <a:cs typeface="Rubik Light"/>
                <a:sym typeface="Rubik Light"/>
              </a:rPr>
              <a:t>Achieve the workload state you’ve declared</a:t>
            </a:r>
            <a:endParaRPr>
              <a:solidFill>
                <a:srgbClr val="737373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23" name="Google Shape;323;p42"/>
          <p:cNvSpPr txBox="1"/>
          <p:nvPr/>
        </p:nvSpPr>
        <p:spPr>
          <a:xfrm>
            <a:off x="6132687" y="3314875"/>
            <a:ext cx="17964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6BBC5"/>
                </a:solidFill>
                <a:latin typeface="Rubik"/>
                <a:ea typeface="Rubik"/>
                <a:cs typeface="Rubik"/>
                <a:sym typeface="Rubik"/>
              </a:rPr>
              <a:t>Be</a:t>
            </a:r>
            <a:r>
              <a:rPr lang="en">
                <a:solidFill>
                  <a:srgbClr val="06BBC5"/>
                </a:solidFill>
                <a:latin typeface="Rubik"/>
                <a:ea typeface="Rubik"/>
                <a:cs typeface="Rubik"/>
                <a:sym typeface="Rubik"/>
              </a:rPr>
              <a:t> Right</a:t>
            </a:r>
            <a:endParaRPr>
              <a:solidFill>
                <a:srgbClr val="06BBC5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737373"/>
                </a:solidFill>
                <a:latin typeface="Rubik Light"/>
                <a:ea typeface="Rubik Light"/>
                <a:cs typeface="Rubik Light"/>
                <a:sym typeface="Rubik Light"/>
              </a:rPr>
              <a:t>Prevent issues before they arise</a:t>
            </a:r>
            <a:endParaRPr>
              <a:solidFill>
                <a:srgbClr val="737373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324" name="Google Shape;3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517" y="2216163"/>
            <a:ext cx="836291" cy="9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6375" y="2156800"/>
            <a:ext cx="894050" cy="94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8905" y="2250725"/>
            <a:ext cx="953050" cy="8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2350" y="4388000"/>
            <a:ext cx="517475" cy="5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 flipH="1" rot="5400000">
            <a:off x="-9750" y="-7450"/>
            <a:ext cx="5079050" cy="5059550"/>
          </a:xfrm>
          <a:prstGeom prst="flowChartManualInput">
            <a:avLst/>
          </a:prstGeom>
          <a:solidFill>
            <a:srgbClr val="F5F6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21975" y="878088"/>
            <a:ext cx="2712900" cy="23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Rubik Light"/>
                <a:ea typeface="Rubik Light"/>
                <a:cs typeface="Rubik Light"/>
                <a:sym typeface="Rubik Light"/>
              </a:rPr>
              <a:t>“The future of</a:t>
            </a:r>
            <a:br>
              <a:rPr i="1" lang="en" sz="2400">
                <a:latin typeface="Rubik Light"/>
                <a:ea typeface="Rubik Light"/>
                <a:cs typeface="Rubik Light"/>
                <a:sym typeface="Rubik Light"/>
              </a:rPr>
            </a:br>
            <a:r>
              <a:rPr i="1" lang="en" sz="2400">
                <a:latin typeface="Rubik Light"/>
                <a:ea typeface="Rubik Light"/>
                <a:cs typeface="Rubik Light"/>
                <a:sym typeface="Rubik Light"/>
              </a:rPr>
              <a:t>app development</a:t>
            </a:r>
            <a:br>
              <a:rPr i="1" lang="en" sz="2400">
                <a:latin typeface="Rubik Light"/>
                <a:ea typeface="Rubik Light"/>
                <a:cs typeface="Rubik Light"/>
                <a:sym typeface="Rubik Light"/>
              </a:rPr>
            </a:br>
            <a:r>
              <a:rPr i="1" lang="en" sz="2400">
                <a:latin typeface="Rubik Light"/>
                <a:ea typeface="Rubik Light"/>
                <a:cs typeface="Rubik Light"/>
                <a:sym typeface="Rubik Light"/>
              </a:rPr>
              <a:t>has arrived,</a:t>
            </a:r>
            <a:br>
              <a:rPr i="1" lang="en" sz="2400">
                <a:latin typeface="Rubik Light"/>
                <a:ea typeface="Rubik Light"/>
                <a:cs typeface="Rubik Light"/>
                <a:sym typeface="Rubik Light"/>
              </a:rPr>
            </a:br>
            <a:r>
              <a:rPr i="1" lang="en" sz="2400">
                <a:latin typeface="Rubik Light"/>
                <a:ea typeface="Rubik Light"/>
                <a:cs typeface="Rubik Light"/>
                <a:sym typeface="Rubik Light"/>
              </a:rPr>
              <a:t>and cloud-native</a:t>
            </a:r>
            <a:br>
              <a:rPr i="1" lang="en" sz="2400">
                <a:latin typeface="Rubik Light"/>
                <a:ea typeface="Rubik Light"/>
                <a:cs typeface="Rubik Light"/>
                <a:sym typeface="Rubik Light"/>
              </a:rPr>
            </a:br>
            <a:r>
              <a:rPr i="1" lang="en" sz="2400">
                <a:latin typeface="Rubik Light"/>
                <a:ea typeface="Rubik Light"/>
                <a:cs typeface="Rubik Light"/>
                <a:sym typeface="Rubik Light"/>
              </a:rPr>
              <a:t>a</a:t>
            </a:r>
            <a:r>
              <a:rPr i="1" lang="en" sz="2400">
                <a:latin typeface="Rubik Light"/>
                <a:ea typeface="Rubik Light"/>
                <a:cs typeface="Rubik Light"/>
                <a:sym typeface="Rubik Light"/>
              </a:rPr>
              <a:t>rchitecture has</a:t>
            </a:r>
            <a:br>
              <a:rPr i="1" lang="en" sz="2400">
                <a:latin typeface="Rubik Light"/>
                <a:ea typeface="Rubik Light"/>
                <a:cs typeface="Rubik Light"/>
                <a:sym typeface="Rubik Light"/>
              </a:rPr>
            </a:br>
            <a:r>
              <a:rPr i="1" lang="en" sz="2400">
                <a:latin typeface="Rubik Light"/>
                <a:ea typeface="Rubik Light"/>
                <a:cs typeface="Rubik Light"/>
                <a:sym typeface="Rubik Light"/>
              </a:rPr>
              <a:t>paved the way”</a:t>
            </a:r>
            <a:endParaRPr i="1" sz="2400"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5197300" y="1552813"/>
            <a:ext cx="3411300" cy="20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“The complexity of</a:t>
            </a:r>
            <a:br>
              <a:rPr i="1" lang="en" sz="2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</a:br>
            <a:r>
              <a:rPr i="1" lang="en" sz="2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the cloud native</a:t>
            </a:r>
            <a:br>
              <a:rPr i="1" lang="en" sz="2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</a:br>
            <a:r>
              <a:rPr i="1" lang="en" sz="2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Environment is</a:t>
            </a:r>
            <a:br>
              <a:rPr i="1" lang="en" sz="2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</a:br>
            <a:r>
              <a:rPr i="1" lang="en" sz="2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all too likely to become</a:t>
            </a:r>
            <a:br>
              <a:rPr i="1" lang="en" sz="2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</a:br>
            <a:r>
              <a:rPr i="1" lang="en" sz="2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all-out chaos.”</a:t>
            </a:r>
            <a:endParaRPr i="1" sz="2400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1" name="Google Shape;6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225" y="3380299"/>
            <a:ext cx="1286521" cy="28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2475" y="3702654"/>
            <a:ext cx="1286525" cy="15438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/>
          <p:nvPr/>
        </p:nvSpPr>
        <p:spPr>
          <a:xfrm>
            <a:off x="4266750" y="2266500"/>
            <a:ext cx="610500" cy="610500"/>
          </a:xfrm>
          <a:prstGeom prst="ellipse">
            <a:avLst/>
          </a:prstGeom>
          <a:solidFill>
            <a:srgbClr val="06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 txBox="1"/>
          <p:nvPr/>
        </p:nvSpPr>
        <p:spPr>
          <a:xfrm>
            <a:off x="4201950" y="2369550"/>
            <a:ext cx="7401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BUT</a:t>
            </a:r>
            <a:endParaRPr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2350" y="4388025"/>
            <a:ext cx="517475" cy="5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71900" y="433925"/>
            <a:ext cx="8513400" cy="14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Dynamic Nature </a:t>
            </a:r>
            <a:br>
              <a:rPr lang="en"/>
            </a:br>
            <a:r>
              <a:rPr lang="en"/>
              <a:t>Of Kubernetes</a:t>
            </a:r>
            <a:endParaRPr/>
          </a:p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471900" y="3026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/>
              <a:t>“</a:t>
            </a:r>
            <a:r>
              <a:rPr i="1" lang="en"/>
              <a:t>Kubernetes is a very dynamic system. The system is involved in placing pods on nodes, making sure they are up and running, and rescheduling them as needed.</a:t>
            </a:r>
            <a:br>
              <a:rPr i="1" lang="en"/>
            </a:br>
            <a:r>
              <a:rPr i="1" lang="en"/>
              <a:t>… The API-driven nature of the system encourages others to create higher levels of automation.”</a:t>
            </a:r>
            <a:endParaRPr i="1"/>
          </a:p>
        </p:txBody>
      </p:sp>
      <p:sp>
        <p:nvSpPr>
          <p:cNvPr id="72" name="Google Shape;72;p11"/>
          <p:cNvSpPr txBox="1"/>
          <p:nvPr>
            <p:ph idx="2" type="subTitle"/>
          </p:nvPr>
        </p:nvSpPr>
        <p:spPr>
          <a:xfrm>
            <a:off x="471900" y="1999400"/>
            <a:ext cx="6545100" cy="4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Kubernetes: Up and Running</a:t>
            </a:r>
            <a:br>
              <a:rPr lang="en"/>
            </a:br>
            <a:r>
              <a:rPr lang="en"/>
              <a:t>Brendan Burns, Joe Beda, Kelsey Hightower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Ephemeral &amp; Complex Is The New Norm</a:t>
            </a:r>
            <a:endParaRPr/>
          </a:p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628650" y="1369225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clusters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workloads per clusters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Extensive use of microservices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multi-cloud environments</a:t>
            </a:r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650" y="2635250"/>
            <a:ext cx="3943350" cy="234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325" y="2635250"/>
            <a:ext cx="3943350" cy="23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Want To Control?</a:t>
            </a:r>
            <a:endParaRPr/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628650" y="1369225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1" y="1369226"/>
            <a:ext cx="7146150" cy="3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2345025" y="3791025"/>
            <a:ext cx="1050000" cy="534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2047000" y="2761550"/>
            <a:ext cx="1400400" cy="534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Policies vs. Configurations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628650" y="1369225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Configuration is a group of attributes defining behavior parameters, capabilities parameters &amp; labels (of any kind) of an object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kubernetes, configuration defines the desired state of the object and its behavior</a:t>
            </a:r>
            <a:endParaRPr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Policy is a group of attributes defining allowed/denied of behavior/configuration for </a:t>
            </a:r>
            <a:r>
              <a:rPr lang="en" u="sng"/>
              <a:t>other</a:t>
            </a:r>
            <a:r>
              <a:rPr lang="en"/>
              <a:t> objects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kubernetes the policy mostly defines guardrails for the desired state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Declarative Infra. &amp; Policy - Winning Duo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Kubernetes is a declarative </a:t>
            </a:r>
            <a:r>
              <a:rPr lang="en"/>
              <a:t>infrastructure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components’ configurations describe their desired state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Kubernetes is responsible to achieve the desired state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“magic” is in the controller - Genie not included!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many controllers with at least one policy each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